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417" r:id="rId3"/>
    <p:sldId id="419" r:id="rId4"/>
    <p:sldId id="420" r:id="rId5"/>
    <p:sldId id="421" r:id="rId6"/>
    <p:sldId id="422" r:id="rId7"/>
    <p:sldId id="424" r:id="rId8"/>
    <p:sldId id="423" r:id="rId9"/>
    <p:sldId id="425" r:id="rId10"/>
    <p:sldId id="426" r:id="rId11"/>
    <p:sldId id="418" r:id="rId12"/>
    <p:sldId id="379" r:id="rId13"/>
    <p:sldId id="428" r:id="rId14"/>
    <p:sldId id="429" r:id="rId15"/>
    <p:sldId id="430" r:id="rId16"/>
    <p:sldId id="431" r:id="rId17"/>
    <p:sldId id="432" r:id="rId18"/>
    <p:sldId id="433" r:id="rId19"/>
    <p:sldId id="43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3" d="100"/>
          <a:sy n="123" d="100"/>
        </p:scale>
        <p:origin x="101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UkBa1zMKv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Non-parametric Filters: Particle Filters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existing particles are </a:t>
            </a:r>
            <a:r>
              <a:rPr lang="en-US" dirty="0" err="1" smtClean="0"/>
              <a:t>resampled</a:t>
            </a:r>
            <a:r>
              <a:rPr lang="en-US" dirty="0" smtClean="0"/>
              <a:t> with replacement where the probability of drawing a particle is proportional to its importance weight</a:t>
            </a:r>
            <a:endParaRPr lang="en-US" dirty="0"/>
          </a:p>
        </p:txBody>
      </p:sp>
      <p:pic>
        <p:nvPicPr>
          <p:cNvPr id="12" name="Picture 11" descr="resampl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" y="2743200"/>
            <a:ext cx="8915400" cy="17727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particles are projected forward in time using the motion model</a:t>
            </a:r>
          </a:p>
          <a:p>
            <a:endParaRPr lang="en-US" dirty="0"/>
          </a:p>
        </p:txBody>
      </p:sp>
      <p:pic>
        <p:nvPicPr>
          <p:cNvPr id="7" name="Picture 1031" descr="pGivenOA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941" y="2743200"/>
            <a:ext cx="8872117" cy="1752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307305" y="429101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 </a:t>
            </a:r>
            <a:r>
              <a:rPr lang="en-US" dirty="0" err="1" smtClean="0"/>
              <a:t>pf_localization</a:t>
            </a:r>
            <a:r>
              <a:rPr lang="en-US" dirty="0" smtClean="0"/>
              <a:t>(    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empty 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en-US" dirty="0" smtClean="0"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</a:t>
            </a:r>
            <a:r>
              <a:rPr lang="en-US" dirty="0" err="1" smtClean="0"/>
              <a:t>sample_motion_model</a:t>
            </a:r>
            <a:r>
              <a:rPr lang="en-US" dirty="0" smtClean="0"/>
              <a:t>(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        </a:t>
            </a:r>
            <a:r>
              <a:rPr lang="en-US" dirty="0" err="1" smtClean="0"/>
              <a:t>measurement_model</a:t>
            </a:r>
            <a:r>
              <a:rPr lang="en-US" dirty="0" smtClean="0"/>
              <a:t>(         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 resample (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4362664" y="925513"/>
          <a:ext cx="14795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8" name="Equation" r:id="rId3" imgW="838080" imgH="228600" progId="Equation.3">
                  <p:embed/>
                </p:oleObj>
              </mc:Choice>
              <mc:Fallback>
                <p:oleObj name="Equation" r:id="rId3" imgW="8380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2664" y="925513"/>
                        <a:ext cx="14795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6" name="Object 5"/>
          <p:cNvGraphicFramePr>
            <a:graphicFrameLocks noChangeAspect="1"/>
          </p:cNvGraphicFramePr>
          <p:nvPr/>
        </p:nvGraphicFramePr>
        <p:xfrm>
          <a:off x="1211263" y="2286000"/>
          <a:ext cx="6937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9" name="Equation" r:id="rId5" imgW="393480" imgH="241200" progId="Equation.3">
                  <p:embed/>
                </p:oleObj>
              </mc:Choice>
              <mc:Fallback>
                <p:oleObj name="Equation" r:id="rId5" imgW="3934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2286000"/>
                        <a:ext cx="69373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5334000" y="2317750"/>
          <a:ext cx="8064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0" name="Equation" r:id="rId7" imgW="457200" imgH="241200" progId="Equation.3">
                  <p:embed/>
                </p:oleObj>
              </mc:Choice>
              <mc:Fallback>
                <p:oleObj name="Equation" r:id="rId7" imgW="4572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17750"/>
                        <a:ext cx="8064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8" name="Object 5"/>
          <p:cNvGraphicFramePr>
            <a:graphicFrameLocks noChangeAspect="1"/>
          </p:cNvGraphicFramePr>
          <p:nvPr/>
        </p:nvGraphicFramePr>
        <p:xfrm>
          <a:off x="1219200" y="2790825"/>
          <a:ext cx="7397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1" name="Equation" r:id="rId9" imgW="419040" imgH="241200" progId="Equation.3">
                  <p:embed/>
                </p:oleObj>
              </mc:Choice>
              <mc:Fallback>
                <p:oleObj name="Equation" r:id="rId9" imgW="41904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790825"/>
                        <a:ext cx="7397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9" name="Object 5"/>
          <p:cNvGraphicFramePr>
            <a:graphicFrameLocks noChangeAspect="1"/>
          </p:cNvGraphicFramePr>
          <p:nvPr/>
        </p:nvGraphicFramePr>
        <p:xfrm>
          <a:off x="5105400" y="2774950"/>
          <a:ext cx="1143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2" name="Equation" r:id="rId11" imgW="647640" imgH="241200" progId="Equation.3">
                  <p:embed/>
                </p:oleObj>
              </mc:Choice>
              <mc:Fallback>
                <p:oleObj name="Equation" r:id="rId11" imgW="6476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74950"/>
                        <a:ext cx="1143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1" name="Object 5"/>
          <p:cNvGraphicFramePr>
            <a:graphicFrameLocks noChangeAspect="1"/>
          </p:cNvGraphicFramePr>
          <p:nvPr/>
        </p:nvGraphicFramePr>
        <p:xfrm>
          <a:off x="5867400" y="4038600"/>
          <a:ext cx="314325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3" name="Equation" r:id="rId13" imgW="177480" imgH="888840" progId="Equation.3">
                  <p:embed/>
                </p:oleObj>
              </mc:Choice>
              <mc:Fallback>
                <p:oleObj name="Equation" r:id="rId13" imgW="177480" imgH="8888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314325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48400" y="4050268"/>
            <a:ext cx="1561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of particles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45450" y="4495800"/>
            <a:ext cx="140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input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45450" y="4876800"/>
            <a:ext cx="14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45450" y="5269468"/>
            <a:ext cx="57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graphicFrame>
        <p:nvGraphicFramePr>
          <p:cNvPr id="110602" name="Object 5"/>
          <p:cNvGraphicFramePr>
            <a:graphicFrameLocks noChangeAspect="1"/>
          </p:cNvGraphicFramePr>
          <p:nvPr/>
        </p:nvGraphicFramePr>
        <p:xfrm>
          <a:off x="752475" y="1349375"/>
          <a:ext cx="1076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4" name="Equation" r:id="rId15" imgW="609480" imgH="228600" progId="Equation.3">
                  <p:embed/>
                </p:oleObj>
              </mc:Choice>
              <mc:Fallback>
                <p:oleObj name="Equation" r:id="rId15" imgW="60948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1349375"/>
                        <a:ext cx="10763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5"/>
          <p:cNvGraphicFramePr>
            <a:graphicFrameLocks noChangeAspect="1"/>
          </p:cNvGraphicFramePr>
          <p:nvPr/>
        </p:nvGraphicFramePr>
        <p:xfrm>
          <a:off x="706437" y="3163887"/>
          <a:ext cx="22653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5" name="Equation" r:id="rId17" imgW="1282680" imgH="279360" progId="Equation.3">
                  <p:embed/>
                </p:oleObj>
              </mc:Choice>
              <mc:Fallback>
                <p:oleObj name="Equation" r:id="rId17" imgW="1282680" imgH="27936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7" y="3163887"/>
                        <a:ext cx="22653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4" name="Object 5"/>
          <p:cNvGraphicFramePr>
            <a:graphicFrameLocks noChangeAspect="1"/>
          </p:cNvGraphicFramePr>
          <p:nvPr/>
        </p:nvGraphicFramePr>
        <p:xfrm>
          <a:off x="2743200" y="4168775"/>
          <a:ext cx="3127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6" name="Equation" r:id="rId19" imgW="177480" imgH="228600" progId="Equation.3">
                  <p:embed/>
                </p:oleObj>
              </mc:Choice>
              <mc:Fallback>
                <p:oleObj name="Equation" r:id="rId19" imgW="1774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68775"/>
                        <a:ext cx="3127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5" name="Object 5"/>
          <p:cNvGraphicFramePr>
            <a:graphicFrameLocks noChangeAspect="1"/>
          </p:cNvGraphicFramePr>
          <p:nvPr/>
        </p:nvGraphicFramePr>
        <p:xfrm>
          <a:off x="685800" y="4168775"/>
          <a:ext cx="5365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7" name="Equation" r:id="rId21" imgW="304560" imgH="228600" progId="Equation.3">
                  <p:embed/>
                </p:oleObj>
              </mc:Choice>
              <mc:Fallback>
                <p:oleObj name="Equation" r:id="rId21" imgW="30456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68775"/>
                        <a:ext cx="5365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6" name="Object 5"/>
          <p:cNvGraphicFramePr>
            <a:graphicFrameLocks noChangeAspect="1"/>
          </p:cNvGraphicFramePr>
          <p:nvPr/>
        </p:nvGraphicFramePr>
        <p:xfrm>
          <a:off x="1787525" y="4648200"/>
          <a:ext cx="3127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8" name="Equation" r:id="rId23" imgW="177480" imgH="228600" progId="Equation.3">
                  <p:embed/>
                </p:oleObj>
              </mc:Choice>
              <mc:Fallback>
                <p:oleObj name="Equation" r:id="rId23" imgW="17748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4648200"/>
                        <a:ext cx="3127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Resampling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algorithm  resample(    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 </a:t>
            </a:r>
            <a:r>
              <a:rPr lang="en-US" dirty="0" smtClean="0">
                <a:cs typeface="Times New Roman" pitchFamily="18" charset="0"/>
              </a:rPr>
              <a:t>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draw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with probability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  add       to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endfor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endParaRPr lang="en-US" dirty="0"/>
          </a:p>
        </p:txBody>
      </p:sp>
      <p:graphicFrame>
        <p:nvGraphicFramePr>
          <p:cNvPr id="110594" name="Object 5"/>
          <p:cNvGraphicFramePr>
            <a:graphicFrameLocks noChangeAspect="1"/>
          </p:cNvGraphicFramePr>
          <p:nvPr/>
        </p:nvGraphicFramePr>
        <p:xfrm>
          <a:off x="3603625" y="925513"/>
          <a:ext cx="2682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5" name="Equation" r:id="rId3" imgW="152280" imgH="190440" progId="Equation.3">
                  <p:embed/>
                </p:oleObj>
              </mc:Choice>
              <mc:Fallback>
                <p:oleObj name="Equation" r:id="rId3" imgW="15228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925513"/>
                        <a:ext cx="268288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597" name="Object 5"/>
          <p:cNvGraphicFramePr>
            <a:graphicFrameLocks noChangeAspect="1"/>
          </p:cNvGraphicFramePr>
          <p:nvPr/>
        </p:nvGraphicFramePr>
        <p:xfrm>
          <a:off x="1828800" y="2295525"/>
          <a:ext cx="3810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6" name="Equation" r:id="rId5" imgW="215640" imgH="253800" progId="Equation.3">
                  <p:embed/>
                </p:oleObj>
              </mc:Choice>
              <mc:Fallback>
                <p:oleObj name="Equation" r:id="rId5" imgW="2156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95525"/>
                        <a:ext cx="3810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2" name="Object 5"/>
          <p:cNvGraphicFramePr>
            <a:graphicFrameLocks noChangeAspect="1"/>
          </p:cNvGraphicFramePr>
          <p:nvPr/>
        </p:nvGraphicFramePr>
        <p:xfrm>
          <a:off x="2743200" y="2362200"/>
          <a:ext cx="2698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7" name="Equation" r:id="rId7" imgW="152280" imgH="164880" progId="Equation.3">
                  <p:embed/>
                </p:oleObj>
              </mc:Choice>
              <mc:Fallback>
                <p:oleObj name="Equation" r:id="rId7" imgW="1522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362200"/>
                        <a:ext cx="2698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3" name="Object 5"/>
          <p:cNvGraphicFramePr>
            <a:graphicFrameLocks noChangeAspect="1"/>
          </p:cNvGraphicFramePr>
          <p:nvPr/>
        </p:nvGraphicFramePr>
        <p:xfrm>
          <a:off x="4365625" y="1817688"/>
          <a:ext cx="7397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8" name="Equation" r:id="rId9" imgW="419040" imgH="253800" progId="Equation.3">
                  <p:embed/>
                </p:oleObj>
              </mc:Choice>
              <mc:Fallback>
                <p:oleObj name="Equation" r:id="rId9" imgW="419040" imgH="253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5625" y="1817688"/>
                        <a:ext cx="739775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9" name="Object 5"/>
          <p:cNvGraphicFramePr>
            <a:graphicFrameLocks noChangeAspect="1"/>
          </p:cNvGraphicFramePr>
          <p:nvPr/>
        </p:nvGraphicFramePr>
        <p:xfrm>
          <a:off x="1752600" y="3289300"/>
          <a:ext cx="2698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9" name="Equation" r:id="rId11" imgW="152280" imgH="164880" progId="Equation.3">
                  <p:embed/>
                </p:oleObj>
              </mc:Choice>
              <mc:Fallback>
                <p:oleObj name="Equation" r:id="rId11" imgW="1522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89300"/>
                        <a:ext cx="2698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Particles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914400" y="1219200"/>
          <a:ext cx="7315200" cy="38649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9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importance weights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cumulative sum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normalized sum</a:t>
                      </a:r>
                      <a:endParaRPr lang="en-US" sz="20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0.0235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0.0769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0.1615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0.0449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0.0895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0.2510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0.0698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0.4486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0.6995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0.1945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0.9505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1.6500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0.4588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0.6019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2.2519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0.6262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0.1720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2.4239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0.6740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0.2853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2.7092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0.7534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0.0301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2.7393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0.7618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0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0.8567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3.5960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Calibri" pitchFamily="34" charset="0"/>
                          <a:cs typeface="Calibri" pitchFamily="34" charset="0"/>
                        </a:rPr>
                        <a:t>1.0000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039" marR="17039" marT="1703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0" y="685800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this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73409" y="6858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this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32473" y="5486400"/>
            <a:ext cx="707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generate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random number uniformly distributed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Particles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199" y="1752600"/>
          <a:ext cx="8229601" cy="305518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860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err="1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importance weights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cumulative sum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normalized sum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random numbers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1F497D"/>
                          </a:solidFill>
                          <a:latin typeface="Calibri" pitchFamily="34" charset="0"/>
                          <a:cs typeface="Calibri" pitchFamily="34" charset="0"/>
                        </a:rPr>
                        <a:t>particle</a:t>
                      </a:r>
                      <a:endParaRPr lang="en-US" sz="1500" b="1" i="0" u="none" strike="noStrike" dirty="0">
                        <a:solidFill>
                          <a:srgbClr val="1F497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0.0846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0.0235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0.5261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0.0769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0.1615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0.0449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0.5154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dk1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0.0895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0.2510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0.0698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0.8847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0.4486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0.6995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0.1945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0.0286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0.9505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1.6500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0.4588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0.3836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0.6019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2.2519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0.6262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0.5928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0.1720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2.4239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0.6740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0.4528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0.2853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2.7092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0.7534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0.3306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0.0301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2.7393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0.7618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0.5034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0.8567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3.5960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latin typeface="Calibri" pitchFamily="34" charset="0"/>
                          <a:cs typeface="Calibri" pitchFamily="34" charset="0"/>
                        </a:rPr>
                        <a:t>1.0000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0.7134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3447" marR="13447" marT="13447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553200" y="2057400"/>
            <a:ext cx="9144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990600"/>
            <a:ext cx="2868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the first normalized sum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entry that this is less than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543800" y="2209800"/>
            <a:ext cx="5334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1122" y="5257800"/>
            <a:ext cx="7581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this algorithm is known as “roulette wheel sampling/selection”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inefficient as it requires generating M random numbers and M binary searches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“stochastic universal sampling” is often used instead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Variance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important source of error in the particle filter is the variation caused by random sampling</a:t>
            </a:r>
          </a:p>
          <a:p>
            <a:r>
              <a:rPr lang="en-US" dirty="0" smtClean="0"/>
              <a:t>whenever a finite number of samples is drawn from a probability density, the statistics extracted from the samples will differ slightly from the statistics of the original density</a:t>
            </a:r>
          </a:p>
          <a:p>
            <a:pPr lvl="1"/>
            <a:r>
              <a:rPr lang="en-US" dirty="0" smtClean="0"/>
              <a:t>e.g., if you draw 2 samples from a 1D Gaussian and compute the mean and variance you will probably get a different mean and variance from the original probability density</a:t>
            </a:r>
          </a:p>
          <a:p>
            <a:pPr lvl="2"/>
            <a:r>
              <a:rPr lang="en-US" dirty="0" smtClean="0"/>
              <a:t>however, if you draw 100 samples then the mean and variance will probably be very close to the correct values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Sampling Variance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587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6241" y="838200"/>
            <a:ext cx="403151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Resampling</a:t>
            </a:r>
            <a:r>
              <a:rPr lang="en-US" dirty="0" smtClean="0"/>
              <a:t> 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issues related to </a:t>
            </a:r>
            <a:r>
              <a:rPr lang="en-US" dirty="0" err="1" smtClean="0"/>
              <a:t>resampling</a:t>
            </a:r>
            <a:r>
              <a:rPr lang="en-US" dirty="0" smtClean="0"/>
              <a:t> and how to perform good </a:t>
            </a:r>
            <a:r>
              <a:rPr lang="en-US" dirty="0" err="1" smtClean="0"/>
              <a:t>resampling</a:t>
            </a:r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dirty="0" err="1" smtClean="0"/>
              <a:t>resampling</a:t>
            </a:r>
            <a:r>
              <a:rPr lang="en-US" dirty="0" smtClean="0"/>
              <a:t> as we have described it causes some particles to be eliminated and some to be duplicated</a:t>
            </a:r>
          </a:p>
          <a:p>
            <a:pPr lvl="1"/>
            <a:r>
              <a:rPr lang="en-US" dirty="0" smtClean="0"/>
              <a:t>continuous </a:t>
            </a:r>
            <a:r>
              <a:rPr lang="en-US" dirty="0" err="1" smtClean="0"/>
              <a:t>resampling</a:t>
            </a:r>
            <a:r>
              <a:rPr lang="en-US" dirty="0" smtClean="0"/>
              <a:t> will eventually cause all of the particles to be duplicates of a small number of states</a:t>
            </a:r>
          </a:p>
          <a:p>
            <a:pPr lvl="1"/>
            <a:r>
              <a:rPr lang="en-US" dirty="0" smtClean="0"/>
              <a:t>some PF implementations will add a small amount of noise to the particles so that they are not exact duplicates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Deprivation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may happen that there are no particles near the correct state</a:t>
            </a:r>
          </a:p>
          <a:p>
            <a:pPr lvl="1"/>
            <a:r>
              <a:rPr lang="en-US" dirty="0" smtClean="0"/>
              <a:t>this can happen because of the variance in random sampling</a:t>
            </a:r>
          </a:p>
          <a:p>
            <a:pPr lvl="2"/>
            <a:r>
              <a:rPr lang="en-US" dirty="0" smtClean="0"/>
              <a:t>an unlucky series of random numbers can wipe out all of the particles near the correct state</a:t>
            </a:r>
          </a:p>
          <a:p>
            <a:pPr lvl="1"/>
            <a:r>
              <a:rPr lang="en-US" dirty="0" smtClean="0"/>
              <a:t>when this occurs the filter estimate can become arbitrarily incorrect</a:t>
            </a:r>
          </a:p>
          <a:p>
            <a:r>
              <a:rPr lang="en-US" dirty="0" smtClean="0"/>
              <a:t>occurs mostly when the number of particles is too small for the dimensionality of the state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Kalman</a:t>
            </a:r>
            <a:r>
              <a:rPr lang="en-US" dirty="0" smtClean="0"/>
              <a:t>-like filter – all densities are Gaussian</a:t>
            </a:r>
          </a:p>
          <a:p>
            <a:r>
              <a:rPr lang="en-US" dirty="0" smtClean="0"/>
              <a:t>histogram filter – represent density as histogram over the entire domain of the state</a:t>
            </a:r>
          </a:p>
          <a:p>
            <a:r>
              <a:rPr lang="en-US" dirty="0" smtClean="0"/>
              <a:t>particle filter – represent density as a (large) set of samples drawn from the density</a:t>
            </a:r>
          </a:p>
          <a:p>
            <a:pPr lvl="1"/>
            <a:r>
              <a:rPr lang="en-US" dirty="0" smtClean="0"/>
              <a:t>samples are called particles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particle                          is a concrete instantiation of the state at time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46434" name="Object 3"/>
          <p:cNvGraphicFramePr>
            <a:graphicFrameLocks noChangeAspect="1"/>
          </p:cNvGraphicFramePr>
          <p:nvPr/>
        </p:nvGraphicFramePr>
        <p:xfrm>
          <a:off x="3265488" y="3657600"/>
          <a:ext cx="26146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8" name="Equation" r:id="rId3" imgW="1320480" imgH="241200" progId="Equation.3">
                  <p:embed/>
                </p:oleObj>
              </mc:Choice>
              <mc:Fallback>
                <p:oleObj name="Equation" r:id="rId3" imgW="13204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3657600"/>
                        <a:ext cx="26146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2379663" y="4267200"/>
          <a:ext cx="19637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39" name="Equation" r:id="rId5" imgW="990360" imgH="241200" progId="Equation.3">
                  <p:embed/>
                </p:oleObj>
              </mc:Choice>
              <mc:Fallback>
                <p:oleObj name="Equation" r:id="rId5" imgW="9903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4267200"/>
                        <a:ext cx="196373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4541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4012" y="990600"/>
            <a:ext cx="58959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robot moving down a hall equipped with a sensor that measures the presence of a door beside the robot</a:t>
            </a:r>
          </a:p>
          <a:p>
            <a:pPr lvl="1"/>
            <a:r>
              <a:rPr lang="en-US" dirty="0" smtClean="0"/>
              <a:t>the pose of the robot is simply its location on a line down the middle of the hall</a:t>
            </a:r>
          </a:p>
          <a:p>
            <a:pPr lvl="1"/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robot has a map of the hallway showing it where the doors </a:t>
            </a:r>
            <a:r>
              <a:rPr lang="en-US" dirty="0" smtClean="0"/>
              <a:t>are</a:t>
            </a:r>
          </a:p>
          <a:p>
            <a:pPr lvl="1"/>
            <a:endParaRPr lang="en-US" dirty="0"/>
          </a:p>
          <a:p>
            <a:r>
              <a:rPr lang="en-US" dirty="0" smtClean="0"/>
              <a:t>very similar (and very well done) example here: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www.youtube.com/watch?v=aUkBa1zMKv4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robot starts out having no idea how far down the hallway it is located</a:t>
            </a:r>
          </a:p>
          <a:p>
            <a:pPr lvl="1"/>
            <a:r>
              <a:rPr lang="en-US" dirty="0" smtClean="0"/>
              <a:t>particles </a:t>
            </a:r>
            <a:r>
              <a:rPr lang="en-US" i="1" dirty="0" smtClean="0"/>
              <a:t>with equal weights</a:t>
            </a:r>
            <a:r>
              <a:rPr lang="en-US" dirty="0" smtClean="0"/>
              <a:t> are randomly drawn from a uniform state density</a:t>
            </a:r>
          </a:p>
          <a:p>
            <a:endParaRPr lang="en-US" dirty="0"/>
          </a:p>
        </p:txBody>
      </p:sp>
      <p:pic>
        <p:nvPicPr>
          <p:cNvPr id="7" name="Picture 4" descr="unifo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193507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2400" y="4763869"/>
            <a:ext cx="4588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height of particle is proportional to its weight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weights are called </a:t>
            </a:r>
            <a:r>
              <a:rPr lang="en-US" i="1" dirty="0" smtClean="0"/>
              <a:t>importance weights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</a:p>
          <a:p>
            <a:pPr lvl="1"/>
            <a:r>
              <a:rPr lang="en-US" dirty="0" smtClean="0"/>
              <a:t>particles are reweighted based on how consistent each particle is with the measurement</a:t>
            </a:r>
          </a:p>
          <a:p>
            <a:endParaRPr lang="en-US" dirty="0"/>
          </a:p>
        </p:txBody>
      </p:sp>
      <p:pic>
        <p:nvPicPr>
          <p:cNvPr id="7" name="Picture 5" descr="pGiven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9144000" cy="3048000"/>
          </a:xfrm>
          <a:prstGeom prst="rect">
            <a:avLst/>
          </a:prstGeom>
          <a:noFill/>
        </p:spPr>
      </p:pic>
      <p:sp>
        <p:nvSpPr>
          <p:cNvPr id="8" name="Left Brace 7"/>
          <p:cNvSpPr/>
          <p:nvPr/>
        </p:nvSpPr>
        <p:spPr>
          <a:xfrm rot="16200000">
            <a:off x="1104900" y="4762500"/>
            <a:ext cx="228600" cy="198120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>
            <a:off x="4610100" y="4457700"/>
            <a:ext cx="228600" cy="259080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7429500" y="4686300"/>
            <a:ext cx="228600" cy="2133600"/>
          </a:xfrm>
          <a:prstGeom prst="leftBrac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943600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low weight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5943600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low weight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070" y="5943600"/>
            <a:ext cx="12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low weight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existing particles are </a:t>
            </a:r>
            <a:r>
              <a:rPr lang="en-US" dirty="0" err="1" smtClean="0"/>
              <a:t>resampled</a:t>
            </a:r>
            <a:r>
              <a:rPr lang="en-US" dirty="0" smtClean="0"/>
              <a:t> with replacement where the probability of drawing a particle is proportional to its importance weight</a:t>
            </a:r>
            <a:endParaRPr lang="en-US" dirty="0"/>
          </a:p>
        </p:txBody>
      </p:sp>
      <p:pic>
        <p:nvPicPr>
          <p:cNvPr id="10" name="Content Placeholder 6" descr="resa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743200"/>
            <a:ext cx="8839200" cy="17532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2400" y="4763869"/>
            <a:ext cx="74278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resampling</a:t>
            </a:r>
            <a:r>
              <a:rPr lang="en-US" dirty="0" smtClean="0"/>
              <a:t> produces a set of particles with equal importance weights that</a:t>
            </a:r>
            <a:br>
              <a:rPr lang="en-US" dirty="0" smtClean="0"/>
            </a:br>
            <a:r>
              <a:rPr lang="en-US" dirty="0" smtClean="0"/>
              <a:t>  approximates the density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dirty="0" err="1" smtClean="0"/>
              <a:t>resampled</a:t>
            </a:r>
            <a:r>
              <a:rPr lang="en-US" dirty="0" smtClean="0"/>
              <a:t> set usually contains many duplicate particles (those with high</a:t>
            </a:r>
            <a:br>
              <a:rPr lang="en-US" dirty="0" smtClean="0"/>
            </a:br>
            <a:r>
              <a:rPr lang="en-US" dirty="0" smtClean="0"/>
              <a:t>  importance weights)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</a:t>
            </a:r>
            <a:r>
              <a:rPr lang="en-US" dirty="0" err="1" smtClean="0"/>
              <a:t>resampled</a:t>
            </a:r>
            <a:r>
              <a:rPr lang="en-US" dirty="0" smtClean="0"/>
              <a:t> set will be missing many particles from the original set (those</a:t>
            </a:r>
            <a:br>
              <a:rPr lang="en-US" dirty="0" smtClean="0"/>
            </a:br>
            <a:r>
              <a:rPr lang="en-US" dirty="0" smtClean="0"/>
              <a:t>  with low importance weights)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particles are projected forward in time using the motion model</a:t>
            </a:r>
            <a:endParaRPr lang="en-US" dirty="0"/>
          </a:p>
        </p:txBody>
      </p:sp>
      <p:pic>
        <p:nvPicPr>
          <p:cNvPr id="7" name="Picture 10" descr="pGiven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743200"/>
            <a:ext cx="8839200" cy="1746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Particle Filter Localization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robot is beside a door, it has a measurement</a:t>
            </a:r>
          </a:p>
          <a:p>
            <a:pPr lvl="1"/>
            <a:r>
              <a:rPr lang="en-US" dirty="0" smtClean="0"/>
              <a:t>it can incorporate this measurement into its state estimate</a:t>
            </a:r>
          </a:p>
          <a:p>
            <a:pPr lvl="1"/>
            <a:r>
              <a:rPr lang="en-US" dirty="0" smtClean="0"/>
              <a:t>particles are reweighted based on how consistent each particle is with the measurement</a:t>
            </a:r>
          </a:p>
          <a:p>
            <a:endParaRPr lang="en-US" dirty="0"/>
          </a:p>
        </p:txBody>
      </p:sp>
      <p:pic>
        <p:nvPicPr>
          <p:cNvPr id="7" name="Picture 5" descr="pGivenOA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914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3173</TotalTime>
  <Words>879</Words>
  <Application>Microsoft Office PowerPoint</Application>
  <PresentationFormat>On-screen Show (4:3)</PresentationFormat>
  <Paragraphs>241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Equation</vt:lpstr>
      <vt:lpstr>Non-parametric Filters: Particle Filters</vt:lpstr>
      <vt:lpstr>Particle Filter</vt:lpstr>
      <vt:lpstr>Particle Filter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</vt:lpstr>
      <vt:lpstr>Particle Filter Localization Algorithm</vt:lpstr>
      <vt:lpstr>Resampling Algorithm</vt:lpstr>
      <vt:lpstr>Drawing Particles</vt:lpstr>
      <vt:lpstr>Drawing Particles</vt:lpstr>
      <vt:lpstr>Sampling Variance</vt:lpstr>
      <vt:lpstr>Sampling Variance</vt:lpstr>
      <vt:lpstr>Resampling Issues</vt:lpstr>
      <vt:lpstr>Particle Deprivation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66</cp:revision>
  <dcterms:created xsi:type="dcterms:W3CDTF">2011-01-07T01:27:12Z</dcterms:created>
  <dcterms:modified xsi:type="dcterms:W3CDTF">2018-03-12T17:07:45Z</dcterms:modified>
</cp:coreProperties>
</file>