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417" r:id="rId3"/>
    <p:sldId id="419" r:id="rId4"/>
    <p:sldId id="420" r:id="rId5"/>
    <p:sldId id="421" r:id="rId6"/>
    <p:sldId id="422" r:id="rId7"/>
    <p:sldId id="424" r:id="rId8"/>
    <p:sldId id="423" r:id="rId9"/>
    <p:sldId id="425" r:id="rId10"/>
    <p:sldId id="426" r:id="rId11"/>
    <p:sldId id="418" r:id="rId12"/>
    <p:sldId id="379" r:id="rId13"/>
    <p:sldId id="428" r:id="rId14"/>
    <p:sldId id="429" r:id="rId15"/>
    <p:sldId id="430" r:id="rId16"/>
    <p:sldId id="431" r:id="rId17"/>
    <p:sldId id="432" r:id="rId18"/>
    <p:sldId id="433" r:id="rId19"/>
    <p:sldId id="43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7" autoAdjust="0"/>
  </p:normalViewPr>
  <p:slideViewPr>
    <p:cSldViewPr showGuides="1">
      <p:cViewPr varScale="1">
        <p:scale>
          <a:sx n="123" d="100"/>
          <a:sy n="123" d="100"/>
        </p:scale>
        <p:origin x="1016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D53A-A3A9-4785-8F95-13CA35C29A76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0FFDE-72E4-4E33-A11F-D22F07A26A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6962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6962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28600"/>
          </a:xfrm>
        </p:spPr>
        <p:txBody>
          <a:bodyPr/>
          <a:lstStyle>
            <a:lvl1pPr algn="r">
              <a:defRPr sz="1400"/>
            </a:lvl1pPr>
          </a:lstStyle>
          <a:p>
            <a:fld id="{B8DE410C-548C-4175-A52F-A7A6DEA1EC1F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219200" cy="24384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3657599"/>
            <a:ext cx="8610600" cy="1270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381000" y="5029200"/>
            <a:ext cx="8610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3657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52400" y="50292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296C-4657-42E4-BA8F-2F4F6816E90D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DCC5-ABBA-4500-9AB1-154014DA660B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45110"/>
          </a:xfrm>
        </p:spPr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876800" cy="24511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981200" cy="24511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486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619C9BC-6667-4703-9427-B203200B4749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C08FE-5FDA-488B-9814-6E196D8A6300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8B83-1654-4051-B09A-2165CBE5FE3E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F4C-17BB-43F3-87CC-D5F9A27DF5B5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4800-D427-4FE6-A63D-7627C8050503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34CD7-0505-4D04-83B9-C92B22514E0B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2B2F-5AB0-45F0-A353-28B725C9D3B3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AD71F2-79F5-4BBD-B8F3-A63A44006ACD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UkBa1zMKv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Non-parametric Filters: Particle Filters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80BC-50EF-441E-9814-3AD4580E8883}" type="datetime1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 Localization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existing particles are </a:t>
            </a:r>
            <a:r>
              <a:rPr lang="en-US" dirty="0" err="1" smtClean="0"/>
              <a:t>resampled</a:t>
            </a:r>
            <a:r>
              <a:rPr lang="en-US" dirty="0" smtClean="0"/>
              <a:t> with replacement where the probability of drawing a particle is proportional to its importance weight</a:t>
            </a:r>
            <a:endParaRPr lang="en-US" dirty="0"/>
          </a:p>
        </p:txBody>
      </p:sp>
      <p:pic>
        <p:nvPicPr>
          <p:cNvPr id="12" name="Picture 11" descr="resample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" y="2743200"/>
            <a:ext cx="8915400" cy="177272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 Localization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particles are projected forward in time using the motion model</a:t>
            </a:r>
          </a:p>
          <a:p>
            <a:endParaRPr lang="en-US" dirty="0"/>
          </a:p>
        </p:txBody>
      </p:sp>
      <p:pic>
        <p:nvPicPr>
          <p:cNvPr id="7" name="Picture 1031" descr="pGivenOAO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941" y="2743200"/>
            <a:ext cx="8872117" cy="17526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307305" y="4291010"/>
            <a:ext cx="1524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 Localization Algorithm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algorithm  </a:t>
            </a:r>
            <a:r>
              <a:rPr lang="en-US" dirty="0" err="1" smtClean="0"/>
              <a:t>pf_localization</a:t>
            </a:r>
            <a:r>
              <a:rPr lang="en-US" dirty="0" smtClean="0"/>
              <a:t>(                  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           empty 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1 </a:t>
            </a:r>
            <a:r>
              <a:rPr lang="en-US" dirty="0" smtClean="0">
                <a:cs typeface="Times New Roman" pitchFamily="18" charset="0"/>
              </a:rPr>
              <a:t>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            </a:t>
            </a:r>
            <a:r>
              <a:rPr lang="en-US" dirty="0" err="1" smtClean="0"/>
              <a:t>sample_motion_model</a:t>
            </a:r>
            <a:r>
              <a:rPr lang="en-US" dirty="0" smtClean="0"/>
              <a:t>(          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            </a:t>
            </a:r>
            <a:r>
              <a:rPr lang="en-US" dirty="0" err="1" smtClean="0"/>
              <a:t>measurement_model</a:t>
            </a:r>
            <a:r>
              <a:rPr lang="en-US" dirty="0" smtClean="0"/>
              <a:t>(              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endfor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    resample (    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return </a:t>
            </a:r>
            <a:endParaRPr lang="en-US" dirty="0"/>
          </a:p>
        </p:txBody>
      </p:sp>
      <p:graphicFrame>
        <p:nvGraphicFramePr>
          <p:cNvPr id="110594" name="Object 5"/>
          <p:cNvGraphicFramePr>
            <a:graphicFrameLocks noChangeAspect="1"/>
          </p:cNvGraphicFramePr>
          <p:nvPr/>
        </p:nvGraphicFramePr>
        <p:xfrm>
          <a:off x="4362664" y="925513"/>
          <a:ext cx="14795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8" name="Equation" r:id="rId3" imgW="838080" imgH="228600" progId="Equation.3">
                  <p:embed/>
                </p:oleObj>
              </mc:Choice>
              <mc:Fallback>
                <p:oleObj name="Equation" r:id="rId3" imgW="83808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664" y="925513"/>
                        <a:ext cx="14795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6" name="Object 5"/>
          <p:cNvGraphicFramePr>
            <a:graphicFrameLocks noChangeAspect="1"/>
          </p:cNvGraphicFramePr>
          <p:nvPr/>
        </p:nvGraphicFramePr>
        <p:xfrm>
          <a:off x="1211263" y="2286000"/>
          <a:ext cx="6937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9" name="Equation" r:id="rId5" imgW="393480" imgH="241200" progId="Equation.3">
                  <p:embed/>
                </p:oleObj>
              </mc:Choice>
              <mc:Fallback>
                <p:oleObj name="Equation" r:id="rId5" imgW="39348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2286000"/>
                        <a:ext cx="69373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7" name="Object 5"/>
          <p:cNvGraphicFramePr>
            <a:graphicFrameLocks noChangeAspect="1"/>
          </p:cNvGraphicFramePr>
          <p:nvPr/>
        </p:nvGraphicFramePr>
        <p:xfrm>
          <a:off x="5334000" y="2317750"/>
          <a:ext cx="8064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0" name="Equation" r:id="rId7" imgW="457200" imgH="241200" progId="Equation.3">
                  <p:embed/>
                </p:oleObj>
              </mc:Choice>
              <mc:Fallback>
                <p:oleObj name="Equation" r:id="rId7" imgW="457200" imgH="2412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317750"/>
                        <a:ext cx="80645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8" name="Object 5"/>
          <p:cNvGraphicFramePr>
            <a:graphicFrameLocks noChangeAspect="1"/>
          </p:cNvGraphicFramePr>
          <p:nvPr/>
        </p:nvGraphicFramePr>
        <p:xfrm>
          <a:off x="1219200" y="2790825"/>
          <a:ext cx="7397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1" name="Equation" r:id="rId9" imgW="419040" imgH="241200" progId="Equation.3">
                  <p:embed/>
                </p:oleObj>
              </mc:Choice>
              <mc:Fallback>
                <p:oleObj name="Equation" r:id="rId9" imgW="41904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90825"/>
                        <a:ext cx="739775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9" name="Object 5"/>
          <p:cNvGraphicFramePr>
            <a:graphicFrameLocks noChangeAspect="1"/>
          </p:cNvGraphicFramePr>
          <p:nvPr/>
        </p:nvGraphicFramePr>
        <p:xfrm>
          <a:off x="5105400" y="2774950"/>
          <a:ext cx="11430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2" name="Equation" r:id="rId11" imgW="647640" imgH="241200" progId="Equation.3">
                  <p:embed/>
                </p:oleObj>
              </mc:Choice>
              <mc:Fallback>
                <p:oleObj name="Equation" r:id="rId11" imgW="647640" imgH="241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774950"/>
                        <a:ext cx="11430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1" name="Object 5"/>
          <p:cNvGraphicFramePr>
            <a:graphicFrameLocks noChangeAspect="1"/>
          </p:cNvGraphicFramePr>
          <p:nvPr/>
        </p:nvGraphicFramePr>
        <p:xfrm>
          <a:off x="5867400" y="4038600"/>
          <a:ext cx="314325" cy="156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3" name="Equation" r:id="rId13" imgW="177480" imgH="888840" progId="Equation.3">
                  <p:embed/>
                </p:oleObj>
              </mc:Choice>
              <mc:Fallback>
                <p:oleObj name="Equation" r:id="rId13" imgW="177480" imgH="8888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038600"/>
                        <a:ext cx="314325" cy="156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248400" y="4050268"/>
            <a:ext cx="1561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of particles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245450" y="4495800"/>
            <a:ext cx="1406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control input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245450" y="4876800"/>
            <a:ext cx="1452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measurement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245450" y="5269468"/>
            <a:ext cx="573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</a:t>
            </a:r>
            <a:endParaRPr lang="en-US" dirty="0"/>
          </a:p>
        </p:txBody>
      </p:sp>
      <p:graphicFrame>
        <p:nvGraphicFramePr>
          <p:cNvPr id="110602" name="Object 5"/>
          <p:cNvGraphicFramePr>
            <a:graphicFrameLocks noChangeAspect="1"/>
          </p:cNvGraphicFramePr>
          <p:nvPr/>
        </p:nvGraphicFramePr>
        <p:xfrm>
          <a:off x="752475" y="1349375"/>
          <a:ext cx="10763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4" name="Equation" r:id="rId15" imgW="609480" imgH="228600" progId="Equation.3">
                  <p:embed/>
                </p:oleObj>
              </mc:Choice>
              <mc:Fallback>
                <p:oleObj name="Equation" r:id="rId15" imgW="60948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1349375"/>
                        <a:ext cx="10763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3" name="Object 5"/>
          <p:cNvGraphicFramePr>
            <a:graphicFrameLocks noChangeAspect="1"/>
          </p:cNvGraphicFramePr>
          <p:nvPr/>
        </p:nvGraphicFramePr>
        <p:xfrm>
          <a:off x="706437" y="3163887"/>
          <a:ext cx="226536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5" name="Equation" r:id="rId17" imgW="1282680" imgH="279360" progId="Equation.3">
                  <p:embed/>
                </p:oleObj>
              </mc:Choice>
              <mc:Fallback>
                <p:oleObj name="Equation" r:id="rId17" imgW="1282680" imgH="27936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7" y="3163887"/>
                        <a:ext cx="2265363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4" name="Object 5"/>
          <p:cNvGraphicFramePr>
            <a:graphicFrameLocks noChangeAspect="1"/>
          </p:cNvGraphicFramePr>
          <p:nvPr/>
        </p:nvGraphicFramePr>
        <p:xfrm>
          <a:off x="2743200" y="4168775"/>
          <a:ext cx="3127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6" name="Equation" r:id="rId19" imgW="177480" imgH="228600" progId="Equation.3">
                  <p:embed/>
                </p:oleObj>
              </mc:Choice>
              <mc:Fallback>
                <p:oleObj name="Equation" r:id="rId19" imgW="177480" imgH="228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168775"/>
                        <a:ext cx="312737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5"/>
          <p:cNvGraphicFramePr>
            <a:graphicFrameLocks noChangeAspect="1"/>
          </p:cNvGraphicFramePr>
          <p:nvPr/>
        </p:nvGraphicFramePr>
        <p:xfrm>
          <a:off x="685800" y="4168775"/>
          <a:ext cx="5365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7" name="Equation" r:id="rId21" imgW="304560" imgH="228600" progId="Equation.3">
                  <p:embed/>
                </p:oleObj>
              </mc:Choice>
              <mc:Fallback>
                <p:oleObj name="Equation" r:id="rId21" imgW="30456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68775"/>
                        <a:ext cx="5365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6" name="Object 5"/>
          <p:cNvGraphicFramePr>
            <a:graphicFrameLocks noChangeAspect="1"/>
          </p:cNvGraphicFramePr>
          <p:nvPr/>
        </p:nvGraphicFramePr>
        <p:xfrm>
          <a:off x="1787525" y="4648200"/>
          <a:ext cx="3127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8" name="Equation" r:id="rId23" imgW="177480" imgH="228600" progId="Equation.3">
                  <p:embed/>
                </p:oleObj>
              </mc:Choice>
              <mc:Fallback>
                <p:oleObj name="Equation" r:id="rId23" imgW="17748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4648200"/>
                        <a:ext cx="3127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Resampling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algorithm  resample(     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1 </a:t>
            </a:r>
            <a:r>
              <a:rPr lang="en-US" dirty="0" smtClean="0">
                <a:cs typeface="Times New Roman" pitchFamily="18" charset="0"/>
              </a:rPr>
              <a:t>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   draw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with probability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   add       to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endfor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return </a:t>
            </a:r>
            <a:endParaRPr lang="en-US" dirty="0"/>
          </a:p>
        </p:txBody>
      </p:sp>
      <p:graphicFrame>
        <p:nvGraphicFramePr>
          <p:cNvPr id="110594" name="Object 5"/>
          <p:cNvGraphicFramePr>
            <a:graphicFrameLocks noChangeAspect="1"/>
          </p:cNvGraphicFramePr>
          <p:nvPr/>
        </p:nvGraphicFramePr>
        <p:xfrm>
          <a:off x="3603625" y="925513"/>
          <a:ext cx="2682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5" name="Equation" r:id="rId3" imgW="152280" imgH="190440" progId="Equation.3">
                  <p:embed/>
                </p:oleObj>
              </mc:Choice>
              <mc:Fallback>
                <p:oleObj name="Equation" r:id="rId3" imgW="152280" imgH="1904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25" y="925513"/>
                        <a:ext cx="268288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7" name="Object 5"/>
          <p:cNvGraphicFramePr>
            <a:graphicFrameLocks noChangeAspect="1"/>
          </p:cNvGraphicFramePr>
          <p:nvPr/>
        </p:nvGraphicFramePr>
        <p:xfrm>
          <a:off x="1828800" y="2295525"/>
          <a:ext cx="381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6" name="Equation" r:id="rId5" imgW="215640" imgH="253800" progId="Equation.3">
                  <p:embed/>
                </p:oleObj>
              </mc:Choice>
              <mc:Fallback>
                <p:oleObj name="Equation" r:id="rId5" imgW="21564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295525"/>
                        <a:ext cx="3810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2" name="Object 5"/>
          <p:cNvGraphicFramePr>
            <a:graphicFrameLocks noChangeAspect="1"/>
          </p:cNvGraphicFramePr>
          <p:nvPr/>
        </p:nvGraphicFramePr>
        <p:xfrm>
          <a:off x="2743200" y="2362200"/>
          <a:ext cx="2698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7" name="Equation" r:id="rId7" imgW="152280" imgH="164880" progId="Equation.3">
                  <p:embed/>
                </p:oleObj>
              </mc:Choice>
              <mc:Fallback>
                <p:oleObj name="Equation" r:id="rId7" imgW="152280" imgH="1648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2698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3" name="Object 5"/>
          <p:cNvGraphicFramePr>
            <a:graphicFrameLocks noChangeAspect="1"/>
          </p:cNvGraphicFramePr>
          <p:nvPr/>
        </p:nvGraphicFramePr>
        <p:xfrm>
          <a:off x="4365625" y="1817688"/>
          <a:ext cx="73977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8" name="Equation" r:id="rId9" imgW="419040" imgH="253800" progId="Equation.3">
                  <p:embed/>
                </p:oleObj>
              </mc:Choice>
              <mc:Fallback>
                <p:oleObj name="Equation" r:id="rId9" imgW="419040" imgH="2538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1817688"/>
                        <a:ext cx="739775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9" name="Object 5"/>
          <p:cNvGraphicFramePr>
            <a:graphicFrameLocks noChangeAspect="1"/>
          </p:cNvGraphicFramePr>
          <p:nvPr/>
        </p:nvGraphicFramePr>
        <p:xfrm>
          <a:off x="1752600" y="3289300"/>
          <a:ext cx="2698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9" name="Equation" r:id="rId11" imgW="152280" imgH="164880" progId="Equation.3">
                  <p:embed/>
                </p:oleObj>
              </mc:Choice>
              <mc:Fallback>
                <p:oleObj name="Equation" r:id="rId11" imgW="152280" imgH="1648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89300"/>
                        <a:ext cx="2698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Drawing Particles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</p:nvPr>
        </p:nvGraphicFramePr>
        <p:xfrm>
          <a:off x="914400" y="1219200"/>
          <a:ext cx="7315200" cy="386490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1090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7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7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01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err="1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i</a:t>
                      </a:r>
                      <a:endParaRPr lang="en-US" sz="20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importance weights</a:t>
                      </a:r>
                      <a:endParaRPr lang="en-US" sz="20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cumulative sum</a:t>
                      </a:r>
                      <a:endParaRPr lang="en-US" sz="20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normalized sum</a:t>
                      </a:r>
                      <a:endParaRPr lang="en-US" sz="20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0.0846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0.0846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latin typeface="Calibri" pitchFamily="34" charset="0"/>
                          <a:cs typeface="Calibri" pitchFamily="34" charset="0"/>
                        </a:rPr>
                        <a:t>0.0235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0.0769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0.1615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0.0449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0.0895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0.2510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0.0698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0.4486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0.6995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0.1945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0.9505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1.6500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0.4588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0.6019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2.2519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0.6262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0.1720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2.4239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0.6740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0.2853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2.7092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0.7534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0.0301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2.7393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latin typeface="Calibri" pitchFamily="34" charset="0"/>
                          <a:cs typeface="Calibri" pitchFamily="34" charset="0"/>
                        </a:rPr>
                        <a:t>0.7618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7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latin typeface="Calibri" pitchFamily="34" charset="0"/>
                          <a:cs typeface="Calibri" pitchFamily="34" charset="0"/>
                        </a:rPr>
                        <a:t>0.8567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latin typeface="Calibri" pitchFamily="34" charset="0"/>
                          <a:cs typeface="Calibri" pitchFamily="34" charset="0"/>
                        </a:rPr>
                        <a:t>3.5960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latin typeface="Calibri" pitchFamily="34" charset="0"/>
                          <a:cs typeface="Calibri" pitchFamily="34" charset="0"/>
                        </a:rPr>
                        <a:t>1.0000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7039" marR="17039" marT="17039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0" y="685800"/>
            <a:ext cx="1404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 this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73409" y="68580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then this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32473" y="5486400"/>
            <a:ext cx="7079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then generate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/>
              <a:t> random number uniformly distributed between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/>
              <a:t>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Drawing Particles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457199" y="1752600"/>
          <a:ext cx="8229601" cy="305518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860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1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2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57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0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err="1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i</a:t>
                      </a:r>
                      <a:endParaRPr lang="en-US" sz="15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importance weights</a:t>
                      </a:r>
                      <a:endParaRPr lang="en-US" sz="15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cumulative sum</a:t>
                      </a:r>
                      <a:endParaRPr lang="en-US" sz="15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normalized sum</a:t>
                      </a:r>
                      <a:endParaRPr lang="en-US" sz="15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random numbers</a:t>
                      </a:r>
                      <a:endParaRPr lang="en-US" sz="15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rgbClr val="1F497D"/>
                          </a:solidFill>
                          <a:latin typeface="Calibri" pitchFamily="34" charset="0"/>
                          <a:cs typeface="Calibri" pitchFamily="34" charset="0"/>
                        </a:rPr>
                        <a:t>particle</a:t>
                      </a:r>
                      <a:endParaRPr lang="en-US" sz="1500" b="1" i="0" u="none" strike="noStrike" dirty="0">
                        <a:solidFill>
                          <a:srgbClr val="1F497D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0.0846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0.0846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0.0235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0.5261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chemeClr val="dk1"/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0.0769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0.1615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0.0449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0.5154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chemeClr val="dk1"/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0.0895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0.2510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0.0698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0.8847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0.4486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0.6995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0.1945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0.0286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0.9505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1.6500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0.4588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0.3836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0.6019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2.2519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0.6262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0.5928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0.1720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2.4239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0.6740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0.4528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0.2853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2.7092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0.7534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0.3306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0.0301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2.7393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0.7618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0.5034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0.8567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3.5960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>
                          <a:latin typeface="Calibri" pitchFamily="34" charset="0"/>
                          <a:cs typeface="Calibri" pitchFamily="34" charset="0"/>
                        </a:rPr>
                        <a:t>1.0000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0.7134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3447" marR="13447" marT="13447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6553200" y="2057400"/>
            <a:ext cx="914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990600"/>
            <a:ext cx="28680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find the first normalized sum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entry that this is less than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543800" y="2209800"/>
            <a:ext cx="5334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81122" y="5257800"/>
            <a:ext cx="75817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this algorithm is known as “roulette wheel sampling/selection”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inefficient as it requires generating M random numbers and M binary searches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“stochastic universal sampling” is often used instead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Variance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important source of error in the particle filter is the variation caused by random sampling</a:t>
            </a:r>
          </a:p>
          <a:p>
            <a:r>
              <a:rPr lang="en-US" dirty="0" smtClean="0"/>
              <a:t>whenever a finite number of samples is drawn from a probability density, the statistics extracted from the samples will differ slightly from the statistics of the original density</a:t>
            </a:r>
          </a:p>
          <a:p>
            <a:pPr lvl="1"/>
            <a:r>
              <a:rPr lang="en-US" dirty="0" smtClean="0"/>
              <a:t>e.g., if you draw 2 samples from a 1D Gaussian and compute the mean and variance you will probably get a different mean and variance from the original probability density</a:t>
            </a:r>
          </a:p>
          <a:p>
            <a:pPr lvl="2"/>
            <a:r>
              <a:rPr lang="en-US" dirty="0" smtClean="0"/>
              <a:t>however, if you draw 100 samples then the mean and variance will probably be very close to the correct values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Variance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587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6241" y="838200"/>
            <a:ext cx="4031518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Resampling</a:t>
            </a:r>
            <a:r>
              <a:rPr lang="en-US" dirty="0" smtClean="0"/>
              <a:t> Issues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are many issues related to </a:t>
            </a:r>
            <a:r>
              <a:rPr lang="en-US" dirty="0" err="1" smtClean="0"/>
              <a:t>resampling</a:t>
            </a:r>
            <a:r>
              <a:rPr lang="en-US" dirty="0" smtClean="0"/>
              <a:t> and how to perform good </a:t>
            </a:r>
            <a:r>
              <a:rPr lang="en-US" dirty="0" err="1" smtClean="0"/>
              <a:t>resampling</a:t>
            </a:r>
            <a:endParaRPr lang="en-US" dirty="0" smtClean="0"/>
          </a:p>
          <a:p>
            <a:r>
              <a:rPr lang="en-US" dirty="0" smtClean="0"/>
              <a:t>notice that </a:t>
            </a:r>
            <a:r>
              <a:rPr lang="en-US" dirty="0" err="1" smtClean="0"/>
              <a:t>resampling</a:t>
            </a:r>
            <a:r>
              <a:rPr lang="en-US" dirty="0" smtClean="0"/>
              <a:t> as we have described it causes some particles to be eliminated and some to be duplicated</a:t>
            </a:r>
          </a:p>
          <a:p>
            <a:pPr lvl="1"/>
            <a:r>
              <a:rPr lang="en-US" dirty="0" smtClean="0"/>
              <a:t>continuous </a:t>
            </a:r>
            <a:r>
              <a:rPr lang="en-US" dirty="0" err="1" smtClean="0"/>
              <a:t>resampling</a:t>
            </a:r>
            <a:r>
              <a:rPr lang="en-US" dirty="0" smtClean="0"/>
              <a:t> will eventually cause all of the particles to be duplicates of a small number of states</a:t>
            </a:r>
          </a:p>
          <a:p>
            <a:pPr lvl="1"/>
            <a:r>
              <a:rPr lang="en-US" dirty="0" smtClean="0"/>
              <a:t>some PF implementations will add a small amount of noise to the particles so that they are not exact duplicates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Deprivation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may happen that there are no particles near the correct state</a:t>
            </a:r>
          </a:p>
          <a:p>
            <a:pPr lvl="1"/>
            <a:r>
              <a:rPr lang="en-US" dirty="0" smtClean="0"/>
              <a:t>this can happen because of the variance in random sampling</a:t>
            </a:r>
          </a:p>
          <a:p>
            <a:pPr lvl="2"/>
            <a:r>
              <a:rPr lang="en-US" dirty="0" smtClean="0"/>
              <a:t>an unlucky series of random numbers can wipe out all of the particles near the correct state</a:t>
            </a:r>
          </a:p>
          <a:p>
            <a:pPr lvl="1"/>
            <a:r>
              <a:rPr lang="en-US" dirty="0" smtClean="0"/>
              <a:t>when this occurs the filter estimate can become arbitrarily incorrect</a:t>
            </a:r>
          </a:p>
          <a:p>
            <a:r>
              <a:rPr lang="en-US" dirty="0" smtClean="0"/>
              <a:t>occurs mostly when the number of particles is too small for the dimensionality of the state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Kalman</a:t>
            </a:r>
            <a:r>
              <a:rPr lang="en-US" dirty="0" smtClean="0"/>
              <a:t>-like filter – all densities are Gaussian</a:t>
            </a:r>
          </a:p>
          <a:p>
            <a:r>
              <a:rPr lang="en-US" dirty="0" smtClean="0"/>
              <a:t>histogram filter – represent density as histogram over the entire domain of the state</a:t>
            </a:r>
          </a:p>
          <a:p>
            <a:r>
              <a:rPr lang="en-US" dirty="0" smtClean="0"/>
              <a:t>particle filter – represent density as a (large) set of samples drawn from the density</a:t>
            </a:r>
          </a:p>
          <a:p>
            <a:pPr lvl="1"/>
            <a:r>
              <a:rPr lang="en-US" dirty="0" smtClean="0"/>
              <a:t>samples are called particles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each particle                          is a concrete instantiation of the state at time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46434" name="Object 3"/>
          <p:cNvGraphicFramePr>
            <a:graphicFrameLocks noChangeAspect="1"/>
          </p:cNvGraphicFramePr>
          <p:nvPr/>
        </p:nvGraphicFramePr>
        <p:xfrm>
          <a:off x="3265488" y="3657600"/>
          <a:ext cx="261461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38" name="Equation" r:id="rId3" imgW="1320480" imgH="241200" progId="Equation.3">
                  <p:embed/>
                </p:oleObj>
              </mc:Choice>
              <mc:Fallback>
                <p:oleObj name="Equation" r:id="rId3" imgW="132048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8" y="3657600"/>
                        <a:ext cx="2614612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5" name="Object 3"/>
          <p:cNvGraphicFramePr>
            <a:graphicFrameLocks noChangeAspect="1"/>
          </p:cNvGraphicFramePr>
          <p:nvPr/>
        </p:nvGraphicFramePr>
        <p:xfrm>
          <a:off x="2379663" y="4267200"/>
          <a:ext cx="19637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39" name="Equation" r:id="rId5" imgW="990360" imgH="241200" progId="Equation.3">
                  <p:embed/>
                </p:oleObj>
              </mc:Choice>
              <mc:Fallback>
                <p:oleObj name="Equation" r:id="rId5" imgW="99036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4267200"/>
                        <a:ext cx="196373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4541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4012" y="990600"/>
            <a:ext cx="5895975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 Localization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a robot moving down a hall equipped with a sensor that measures the presence of a door beside the robot</a:t>
            </a:r>
          </a:p>
          <a:p>
            <a:pPr lvl="1"/>
            <a:r>
              <a:rPr lang="en-US" dirty="0" smtClean="0"/>
              <a:t>the pose of the robot is simply its location on a line down the middle of the hall</a:t>
            </a:r>
          </a:p>
          <a:p>
            <a:pPr lvl="1"/>
            <a:r>
              <a:rPr lang="en-US" dirty="0" smtClean="0"/>
              <a:t>the robot starts out having no idea how far down the hallway it is located</a:t>
            </a:r>
          </a:p>
          <a:p>
            <a:pPr lvl="1"/>
            <a:r>
              <a:rPr lang="en-US" dirty="0" smtClean="0"/>
              <a:t>robot has a map of the hallway showing it where the doors </a:t>
            </a:r>
            <a:r>
              <a:rPr lang="en-US" dirty="0" smtClean="0"/>
              <a:t>are</a:t>
            </a:r>
          </a:p>
          <a:p>
            <a:pPr lvl="1"/>
            <a:endParaRPr lang="en-US" dirty="0"/>
          </a:p>
          <a:p>
            <a:r>
              <a:rPr lang="en-US" dirty="0" smtClean="0"/>
              <a:t>very similar (and very well done) example here: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www.youtube.com/watch?v=aUkBa1zMKv4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 Localization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robot starts out having no idea how far down the hallway it is located</a:t>
            </a:r>
          </a:p>
          <a:p>
            <a:pPr lvl="1"/>
            <a:r>
              <a:rPr lang="en-US" dirty="0" smtClean="0"/>
              <a:t>particles </a:t>
            </a:r>
            <a:r>
              <a:rPr lang="en-US" i="1" dirty="0" smtClean="0"/>
              <a:t>with equal weights</a:t>
            </a:r>
            <a:r>
              <a:rPr lang="en-US" dirty="0" smtClean="0"/>
              <a:t> are randomly drawn from a uniform state density</a:t>
            </a:r>
          </a:p>
          <a:p>
            <a:endParaRPr lang="en-US" dirty="0"/>
          </a:p>
        </p:txBody>
      </p:sp>
      <p:pic>
        <p:nvPicPr>
          <p:cNvPr id="7" name="Picture 4" descr="unifor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43200"/>
            <a:ext cx="9144000" cy="193507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52400" y="4763869"/>
            <a:ext cx="4588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height of particle is proportional to its weight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weights are called </a:t>
            </a:r>
            <a:r>
              <a:rPr lang="en-US" i="1" dirty="0" smtClean="0"/>
              <a:t>importance weights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 Localization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because the robot is beside a door, it has a measurement</a:t>
            </a:r>
          </a:p>
          <a:p>
            <a:pPr lvl="1"/>
            <a:r>
              <a:rPr lang="en-US" dirty="0" smtClean="0"/>
              <a:t>it can incorporate this measurement into its state estimate</a:t>
            </a:r>
          </a:p>
          <a:p>
            <a:pPr lvl="1"/>
            <a:r>
              <a:rPr lang="en-US" dirty="0" smtClean="0"/>
              <a:t>particles are reweighted based on how consistent each particle is with the measurement</a:t>
            </a:r>
          </a:p>
          <a:p>
            <a:endParaRPr lang="en-US" dirty="0"/>
          </a:p>
        </p:txBody>
      </p:sp>
      <p:pic>
        <p:nvPicPr>
          <p:cNvPr id="7" name="Picture 5" descr="pGiven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43200"/>
            <a:ext cx="9144000" cy="3048000"/>
          </a:xfrm>
          <a:prstGeom prst="rect">
            <a:avLst/>
          </a:prstGeom>
          <a:noFill/>
        </p:spPr>
      </p:pic>
      <p:sp>
        <p:nvSpPr>
          <p:cNvPr id="8" name="Left Brace 7"/>
          <p:cNvSpPr/>
          <p:nvPr/>
        </p:nvSpPr>
        <p:spPr>
          <a:xfrm rot="16200000">
            <a:off x="1104900" y="4762500"/>
            <a:ext cx="228600" cy="1981200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 rot="16200000">
            <a:off x="4610100" y="4457700"/>
            <a:ext cx="228600" cy="2590800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 rot="16200000">
            <a:off x="7429500" y="4686300"/>
            <a:ext cx="228600" cy="2133600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9600" y="5943600"/>
            <a:ext cx="1205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low weight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4800" y="5943600"/>
            <a:ext cx="1205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low weight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48070" y="5943600"/>
            <a:ext cx="1205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low weight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 Localization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existing particles are </a:t>
            </a:r>
            <a:r>
              <a:rPr lang="en-US" dirty="0" err="1" smtClean="0"/>
              <a:t>resampled</a:t>
            </a:r>
            <a:r>
              <a:rPr lang="en-US" dirty="0" smtClean="0"/>
              <a:t> with replacement where the probability of drawing a particle is proportional to its importance weight</a:t>
            </a:r>
            <a:endParaRPr lang="en-US" dirty="0"/>
          </a:p>
        </p:txBody>
      </p:sp>
      <p:pic>
        <p:nvPicPr>
          <p:cNvPr id="10" name="Content Placeholder 6" descr="resamp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2743200"/>
            <a:ext cx="8839200" cy="175323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2400" y="4763869"/>
            <a:ext cx="74278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resampling</a:t>
            </a:r>
            <a:r>
              <a:rPr lang="en-US" dirty="0" smtClean="0"/>
              <a:t> produces a set of particles with equal importance weights that</a:t>
            </a:r>
            <a:br>
              <a:rPr lang="en-US" dirty="0" smtClean="0"/>
            </a:br>
            <a:r>
              <a:rPr lang="en-US" dirty="0" smtClean="0"/>
              <a:t>  approximates the density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</a:t>
            </a:r>
            <a:r>
              <a:rPr lang="en-US" dirty="0" err="1" smtClean="0"/>
              <a:t>resampled</a:t>
            </a:r>
            <a:r>
              <a:rPr lang="en-US" dirty="0" smtClean="0"/>
              <a:t> set usually contains many duplicate particles (those with high</a:t>
            </a:r>
            <a:br>
              <a:rPr lang="en-US" dirty="0" smtClean="0"/>
            </a:br>
            <a:r>
              <a:rPr lang="en-US" dirty="0" smtClean="0"/>
              <a:t>  importance weights)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</a:t>
            </a:r>
            <a:r>
              <a:rPr lang="en-US" dirty="0" err="1" smtClean="0"/>
              <a:t>resampled</a:t>
            </a:r>
            <a:r>
              <a:rPr lang="en-US" dirty="0" smtClean="0"/>
              <a:t> set will be missing many particles from the original set (those</a:t>
            </a:r>
            <a:br>
              <a:rPr lang="en-US" dirty="0" smtClean="0"/>
            </a:br>
            <a:r>
              <a:rPr lang="en-US" dirty="0" smtClean="0"/>
              <a:t>  with low importance weights)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 Localization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particles are projected forward in time using the motion model</a:t>
            </a:r>
            <a:endParaRPr lang="en-US" dirty="0"/>
          </a:p>
        </p:txBody>
      </p:sp>
      <p:pic>
        <p:nvPicPr>
          <p:cNvPr id="7" name="Picture 10" descr="pGivenO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743200"/>
            <a:ext cx="8839200" cy="1746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Filter Localization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because the robot is beside a door, it has a measurement</a:t>
            </a:r>
          </a:p>
          <a:p>
            <a:pPr lvl="1"/>
            <a:r>
              <a:rPr lang="en-US" dirty="0" smtClean="0"/>
              <a:t>it can incorporate this measurement into its state estimate</a:t>
            </a:r>
          </a:p>
          <a:p>
            <a:pPr lvl="1"/>
            <a:r>
              <a:rPr lang="en-US" dirty="0" smtClean="0"/>
              <a:t>particles are reweighted based on how consistent each particle is with the measurement</a:t>
            </a:r>
          </a:p>
          <a:p>
            <a:endParaRPr lang="en-US" dirty="0"/>
          </a:p>
        </p:txBody>
      </p:sp>
      <p:pic>
        <p:nvPicPr>
          <p:cNvPr id="7" name="Picture 5" descr="pGivenOA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67000"/>
            <a:ext cx="914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3173</TotalTime>
  <Words>879</Words>
  <Application>Microsoft Office PowerPoint</Application>
  <PresentationFormat>On-screen Show (4:3)</PresentationFormat>
  <Paragraphs>241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Equation</vt:lpstr>
      <vt:lpstr>Non-parametric Filters: Particle Filters</vt:lpstr>
      <vt:lpstr>Particle Filter</vt:lpstr>
      <vt:lpstr>Particle Filter</vt:lpstr>
      <vt:lpstr>Particle Filter Localization</vt:lpstr>
      <vt:lpstr>Particle Filter Localization</vt:lpstr>
      <vt:lpstr>Particle Filter Localization</vt:lpstr>
      <vt:lpstr>Particle Filter Localization</vt:lpstr>
      <vt:lpstr>Particle Filter Localization</vt:lpstr>
      <vt:lpstr>Particle Filter Localization</vt:lpstr>
      <vt:lpstr>Particle Filter Localization</vt:lpstr>
      <vt:lpstr>Particle Filter Localization</vt:lpstr>
      <vt:lpstr>Particle Filter Localization Algorithm</vt:lpstr>
      <vt:lpstr>Resampling Algorithm</vt:lpstr>
      <vt:lpstr>Drawing Particles</vt:lpstr>
      <vt:lpstr>Drawing Particles</vt:lpstr>
      <vt:lpstr>Sampling Variance</vt:lpstr>
      <vt:lpstr>Sampling Variance</vt:lpstr>
      <vt:lpstr>Resampling Issues</vt:lpstr>
      <vt:lpstr>Particle Deprivation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02</dc:title>
  <dc:creator>mab</dc:creator>
  <cp:lastModifiedBy>burton</cp:lastModifiedBy>
  <cp:revision>66</cp:revision>
  <dcterms:created xsi:type="dcterms:W3CDTF">2011-01-07T01:27:12Z</dcterms:created>
  <dcterms:modified xsi:type="dcterms:W3CDTF">2018-03-12T17:07:45Z</dcterms:modified>
</cp:coreProperties>
</file>